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304" r:id="rId3"/>
    <p:sldId id="305" r:id="rId4"/>
    <p:sldId id="306" r:id="rId5"/>
    <p:sldId id="308" r:id="rId6"/>
    <p:sldId id="309" r:id="rId7"/>
    <p:sldId id="312" r:id="rId8"/>
    <p:sldId id="298" r:id="rId9"/>
    <p:sldId id="313" r:id="rId10"/>
    <p:sldId id="314" r:id="rId11"/>
    <p:sldId id="317" r:id="rId12"/>
    <p:sldId id="315" r:id="rId13"/>
    <p:sldId id="316" r:id="rId14"/>
    <p:sldId id="280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18325C"/>
    <a:srgbClr val="68526A"/>
    <a:srgbClr val="5C2D7F"/>
    <a:srgbClr val="FFFFFF"/>
    <a:srgbClr val="453DDB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DCBE3-E25D-4A53-8D32-13E5FCAA01A1}" type="datetimeFigureOut">
              <a:rPr lang="th-TH" smtClean="0"/>
              <a:t>24/12/63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6D883-2063-48B0-AECB-56AA9147C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147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4A66FF-3C9D-4217-BA11-4673B142B9F6}" type="datetimeFigureOut">
              <a:rPr lang="th-TH" smtClean="0"/>
              <a:pPr/>
              <a:t>24/12/63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7CA1D2-5C9F-4E78-8413-A2F4F6D1F21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A66FF-3C9D-4217-BA11-4673B142B9F6}" type="datetimeFigureOut">
              <a:rPr lang="th-TH" smtClean="0"/>
              <a:pPr/>
              <a:t>24/12/63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CA1D2-5C9F-4E78-8413-A2F4F6D1F21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A66FF-3C9D-4217-BA11-4673B142B9F6}" type="datetimeFigureOut">
              <a:rPr lang="th-TH" smtClean="0"/>
              <a:pPr/>
              <a:t>24/12/63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CA1D2-5C9F-4E78-8413-A2F4F6D1F21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A66FF-3C9D-4217-BA11-4673B142B9F6}" type="datetimeFigureOut">
              <a:rPr lang="th-TH" smtClean="0"/>
              <a:pPr/>
              <a:t>24/12/63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CA1D2-5C9F-4E78-8413-A2F4F6D1F21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A66FF-3C9D-4217-BA11-4673B142B9F6}" type="datetimeFigureOut">
              <a:rPr lang="th-TH" smtClean="0"/>
              <a:pPr/>
              <a:t>24/12/63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CA1D2-5C9F-4E78-8413-A2F4F6D1F21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A66FF-3C9D-4217-BA11-4673B142B9F6}" type="datetimeFigureOut">
              <a:rPr lang="th-TH" smtClean="0"/>
              <a:pPr/>
              <a:t>24/12/63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CA1D2-5C9F-4E78-8413-A2F4F6D1F21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A66FF-3C9D-4217-BA11-4673B142B9F6}" type="datetimeFigureOut">
              <a:rPr lang="th-TH" smtClean="0"/>
              <a:pPr/>
              <a:t>24/12/63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CA1D2-5C9F-4E78-8413-A2F4F6D1F21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A66FF-3C9D-4217-BA11-4673B142B9F6}" type="datetimeFigureOut">
              <a:rPr lang="th-TH" smtClean="0"/>
              <a:pPr/>
              <a:t>24/12/63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CA1D2-5C9F-4E78-8413-A2F4F6D1F21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A66FF-3C9D-4217-BA11-4673B142B9F6}" type="datetimeFigureOut">
              <a:rPr lang="th-TH" smtClean="0"/>
              <a:pPr/>
              <a:t>24/12/63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CA1D2-5C9F-4E78-8413-A2F4F6D1F21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4A66FF-3C9D-4217-BA11-4673B142B9F6}" type="datetimeFigureOut">
              <a:rPr lang="th-TH" smtClean="0"/>
              <a:pPr/>
              <a:t>24/12/63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CA1D2-5C9F-4E78-8413-A2F4F6D1F21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4A66FF-3C9D-4217-BA11-4673B142B9F6}" type="datetimeFigureOut">
              <a:rPr lang="th-TH" smtClean="0"/>
              <a:pPr/>
              <a:t>24/12/63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7CA1D2-5C9F-4E78-8413-A2F4F6D1F21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4A66FF-3C9D-4217-BA11-4673B142B9F6}" type="datetimeFigureOut">
              <a:rPr lang="th-TH" smtClean="0"/>
              <a:pPr/>
              <a:t>24/12/63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7CA1D2-5C9F-4E78-8413-A2F4F6D1F21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588;&#3585;.&#3585;&#3629;&#3591;&#3607;&#3640;&#3609;&#3631;%20&#3605;&#3633;&#3623;&#3629;&#3618;&#3656;&#3634;&#3591;%202.doc" TargetMode="External"/><Relationship Id="rId2" Type="http://schemas.openxmlformats.org/officeDocument/2006/relationships/hyperlink" Target="&#3588;&#3585;.&#3585;&#3629;&#3591;&#3607;&#3640;&#3609;&#3631;%20&#3605;&#3633;&#3623;&#3629;&#3618;&#3656;&#3634;&#3591;%201.do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3649;&#3610;&#3610;&#3615;&#3629;&#3619;&#3660;&#3617;&#3585;&#3629;&#3591;&#3607;&#3640;&#3609;/&#3649;&#3610;&#3610;&#3648;&#3626;&#3609;&#3629;&#3650;&#3588;&#3619;&#3591;&#3585;&#3634;&#3619;&#3585;&#3629;&#3591;&#3607;&#3640;&#3609;%20&#3611;&#3637;&#3591;&#3610;&#3611;&#3619;&#3632;&#3617;&#3634;&#3603;%202564.doc" TargetMode="External"/><Relationship Id="rId7" Type="http://schemas.openxmlformats.org/officeDocument/2006/relationships/hyperlink" Target="&#3649;&#3610;&#3610;&#3615;&#3629;&#3619;&#3660;&#3617;&#3585;&#3629;&#3591;&#3607;&#3640;&#3609;/&#3605;&#3618;.&#3627;&#3609;&#3633;&#3591;&#3626;&#3639;&#3629;&#3611;&#3632;&#3627;&#3609;&#3657;&#3634;&#3619;&#3634;&#3618;&#3591;&#3634;&#3609;&#3612;&#3621;&#3585;&#3634;&#3619;&#3604;&#3635;&#3648;&#3609;&#3636;&#3609;&#3591;&#3634;&#3609;&#3611;&#3637;%2064.docx" TargetMode="External"/><Relationship Id="rId2" Type="http://schemas.openxmlformats.org/officeDocument/2006/relationships/hyperlink" Target="&#3649;&#3610;&#3610;&#3615;&#3629;&#3619;&#3660;&#3617;&#3585;&#3629;&#3591;&#3607;&#3640;&#3609;/&#3649;&#3610;&#3610;&#3611;&#3657;&#3634;&#3618;&#3652;&#3623;&#3609;&#3636;&#3621;&#3585;&#3629;&#3591;&#3607;&#3640;&#3609;63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3649;&#3610;&#3610;&#3615;&#3629;&#3619;&#3660;&#3617;&#3585;&#3629;&#3591;&#3607;&#3640;&#3609;/&#3605;&#3618;.&#3627;&#3609;&#3633;&#3591;&#3626;&#3639;&#3629;&#3611;&#3632;&#3627;&#3609;&#3657;&#3634;&#3586;&#3629;&#3619;&#3633;&#3610;&#3648;&#3591;&#3636;&#3609;&#3585;&#3629;&#3591;&#3607;&#3640;&#3609;&#3611;&#3637;%2064.docx" TargetMode="External"/><Relationship Id="rId5" Type="http://schemas.openxmlformats.org/officeDocument/2006/relationships/hyperlink" Target="&#3649;&#3610;&#3610;&#3615;&#3629;&#3619;&#3660;&#3617;&#3585;&#3629;&#3591;&#3607;&#3640;&#3609;/&#3605;&#3618;.&#3627;&#3609;&#3633;&#3591;&#3626;&#3639;&#3629;&#3611;&#3632;&#3627;&#3609;&#3657;&#3634;&#3586;&#3629;&#3626;&#3656;&#3591;&#3650;&#3588;&#3619;&#3591;&#3585;&#3634;&#3619;&#3629;&#3609;&#3640;&#3617;&#3633;&#3605;&#3636;2.docx" TargetMode="External"/><Relationship Id="rId4" Type="http://schemas.openxmlformats.org/officeDocument/2006/relationships/hyperlink" Target="&#3649;&#3610;&#3610;&#3615;&#3629;&#3619;&#3660;&#3617;&#3585;&#3629;&#3591;&#3607;&#3640;&#3609;/&#3605;&#3618;.&#3627;&#3609;&#3633;&#3591;&#3626;&#3639;&#3629;&#3611;&#3632;&#3627;&#3609;&#3657;&#3634;&#3586;&#3629;&#3648;&#3626;&#3609;&#3629;&#3650;&#3588;&#3619;&#3591;&#3585;&#3634;&#3619;1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3649;&#3610;&#3610;&#3615;&#3629;&#3619;&#3660;&#3617;&#3585;&#3629;&#3591;&#3607;&#3640;&#3609;/&#3605;&#3618;.&#3627;&#3609;&#3633;&#3591;&#3626;&#3639;&#3629;&#3611;&#3632;&#3627;&#3609;&#3657;&#3634;&#3619;&#3634;&#3618;&#3591;&#3634;&#3609;&#3612;&#3621;&#3585;&#3634;&#3619;&#3604;&#3635;&#3648;&#3609;&#3636;&#3609;&#3591;&#3634;&#3609;&#3611;&#3637;%2064.docx" TargetMode="External"/><Relationship Id="rId2" Type="http://schemas.openxmlformats.org/officeDocument/2006/relationships/hyperlink" Target="&#3649;&#3610;&#3610;&#3615;&#3629;&#3619;&#3660;&#3617;&#3585;&#3629;&#3591;&#3607;&#3640;&#3609;/&#3649;&#3610;&#3610;&#3619;&#3634;&#3618;&#3591;&#3634;&#3609;&#3612;&#3621;&#3650;&#3588;&#3619;&#3591;&#3585;&#3634;&#3619;.do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3611;&#3619;&#3632;&#3585;&#3634;&#3624;&#3588;&#3603;&#3632;&#3585;&#3619;&#3619;&#3617;&#3585;&#3634;&#3619;%20&#3626;&#3611;&#3626;&#3594;.61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3626;&#3656;&#3623;&#3609;&#3607;&#3637;&#3656;%203%20&#3586;&#3657;&#3629;%2010%20&#3605;&#3634;&#3617;&#3611;&#3619;&#3632;&#3585;&#3634;&#3624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3627;&#3621;&#3633;&#3585;&#3585;&#3634;&#3619;&#3610;&#3619;&#3636;&#3627;&#3634;&#3619;&#3592;&#3633;&#3604;&#3585;&#3634;&#3619;&#3649;&#3612;&#3609;&#3591;&#3634;&#3609;&#3650;&#3588;&#3619;&#3591;&#3585;&#3634;&#3619;&#3586;&#3629;&#3591;&#3585;&#3629;&#3591;&#3607;&#3640;&#3609;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0" y="406739"/>
            <a:ext cx="9137727" cy="328498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การฝึกอบรม</a:t>
            </a:r>
          </a:p>
          <a:p>
            <a:pPr algn="ctr"/>
            <a:r>
              <a:rPr lang="th-TH" sz="4000" b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หลักสูตร “การเขียนข้อเสนอโครงการ และการจัดทำรายงานผล</a:t>
            </a:r>
          </a:p>
          <a:p>
            <a:pPr algn="ctr"/>
            <a:r>
              <a:rPr lang="th-TH" sz="4000" b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การดำเนินโครงการที่ได้รับการสนับสนุนงบประมาณ</a:t>
            </a:r>
          </a:p>
          <a:p>
            <a:pPr algn="ctr"/>
            <a:r>
              <a:rPr lang="th-TH" sz="4000" b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จากกองทุนหลักประกัน</a:t>
            </a:r>
            <a:r>
              <a:rPr lang="th-TH" sz="4000" b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สุขภาพเทศบาลตำบลกำ</a:t>
            </a:r>
            <a:r>
              <a:rPr lang="th-TH" sz="4000" b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พวน</a:t>
            </a:r>
          </a:p>
          <a:p>
            <a:pPr algn="ctr"/>
            <a:r>
              <a:rPr lang="th-TH" sz="4000" b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ประจำปีงบประมาณ พ.ศ.</a:t>
            </a:r>
            <a:r>
              <a:rPr lang="en-US" sz="4000" b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2564</a:t>
            </a:r>
            <a:r>
              <a:rPr lang="th-TH" sz="4000" b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”</a:t>
            </a:r>
            <a:endParaRPr lang="th-TH" sz="4000" b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" name="รูปภาพ 14" descr="E:\logo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"/>
            <a:ext cx="2056274" cy="135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Admin\Desktop\สำนักงานหลักประกันสุขภาพแห่งชาติ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3" b="26722"/>
          <a:stretch/>
        </p:blipFill>
        <p:spPr bwMode="auto">
          <a:xfrm>
            <a:off x="6444208" y="177630"/>
            <a:ext cx="2160240" cy="9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" y="5877272"/>
            <a:ext cx="9143999" cy="839141"/>
          </a:xfrm>
          <a:prstGeom prst="rect">
            <a:avLst/>
          </a:prstGeom>
          <a:noFill/>
        </p:spPr>
        <p:txBody>
          <a:bodyPr vert="horz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>
              <a:defRPr/>
            </a:pPr>
            <a:r>
              <a:rPr lang="th-TH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โดย...กองทุนหลักประกันสุขภาพเทศบาลตำบลกำพวน</a:t>
            </a:r>
            <a:endParaRPr lang="th-TH" b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1" y="4005064"/>
            <a:ext cx="9143999" cy="161373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th-TH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arabunIT๙" pitchFamily="34" charset="-34"/>
              </a:rPr>
              <a:t>วันที่ </a:t>
            </a:r>
            <a:r>
              <a:rPr lang="en-US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arabunIT๙" pitchFamily="34" charset="-34"/>
              </a:rPr>
              <a:t>24</a:t>
            </a:r>
            <a:r>
              <a:rPr lang="th-TH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arabunIT๙" pitchFamily="34" charset="-34"/>
              </a:rPr>
              <a:t> ธันวาคม </a:t>
            </a:r>
            <a:r>
              <a:rPr lang="en-US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arabunIT๙" pitchFamily="34" charset="-34"/>
              </a:rPr>
              <a:t>2563</a:t>
            </a:r>
            <a:br>
              <a:rPr lang="en-US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arabunIT๙" pitchFamily="34" charset="-34"/>
              </a:rPr>
            </a:br>
            <a:r>
              <a:rPr lang="th-TH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arabunIT๙" pitchFamily="34" charset="-34"/>
              </a:rPr>
              <a:t>ณ ห้องประชุมสภาเทศบาลตำบลกำพวน</a:t>
            </a:r>
            <a:endParaRPr lang="th-TH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H SarabunIT๙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solidFill>
            <a:srgbClr val="18325C"/>
          </a:solidFill>
        </p:spPr>
        <p:txBody>
          <a:bodyPr/>
          <a:lstStyle/>
          <a:p>
            <a:pPr algn="ctr"/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โครงการตัวอย่าง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2564904"/>
            <a:ext cx="1368152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dirty="0" err="1" smtClean="0"/>
              <a:t>ตย</a:t>
            </a:r>
            <a:r>
              <a:rPr lang="th-TH" sz="3600" dirty="0" smtClean="0"/>
              <a:t>.</a:t>
            </a:r>
            <a:r>
              <a:rPr lang="th-TH" sz="3600" dirty="0" smtClean="0">
                <a:hlinkClick r:id="rId2" action="ppaction://hlinkfile"/>
              </a:rPr>
              <a:t>1</a:t>
            </a:r>
            <a:endParaRPr lang="th-TH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3573016"/>
            <a:ext cx="1368152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dirty="0" err="1" smtClean="0"/>
              <a:t>ตย</a:t>
            </a:r>
            <a:r>
              <a:rPr lang="th-TH" sz="3600" dirty="0" smtClean="0"/>
              <a:t>.</a:t>
            </a:r>
            <a:r>
              <a:rPr lang="th-TH" sz="3600" dirty="0" smtClean="0">
                <a:hlinkClick r:id="rId3" action="ppaction://hlinkfile"/>
              </a:rPr>
              <a:t>2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24393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1791072"/>
          </a:xfrm>
          <a:solidFill>
            <a:srgbClr val="18325C"/>
          </a:solidFill>
        </p:spPr>
        <p:txBody>
          <a:bodyPr>
            <a:noAutofit/>
          </a:bodyPr>
          <a:lstStyle/>
          <a:p>
            <a:pPr algn="ctr"/>
            <a:r>
              <a:rPr lang="th-TH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ตัวอย่างเอกสารเสนอโครงการ</a:t>
            </a:r>
            <a:br>
              <a:rPr lang="th-TH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</a:br>
            <a:r>
              <a:rPr lang="th-TH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เพื่อขอรับงบประมาณจากกองทุน</a:t>
            </a:r>
            <a:endParaRPr lang="th-TH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8" y="5311959"/>
            <a:ext cx="266429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/>
              <a:t>แบบฟอร์ม</a:t>
            </a:r>
            <a:r>
              <a:rPr lang="th-TH" b="1" dirty="0" smtClean="0">
                <a:hlinkClick r:id="rId2" action="ppaction://hlinkfile"/>
              </a:rPr>
              <a:t>ป้าย</a:t>
            </a:r>
            <a:endParaRPr lang="th-TH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388843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/>
              <a:t>แบบฟอร์ม</a:t>
            </a:r>
            <a:r>
              <a:rPr lang="th-TH" b="1" dirty="0" smtClean="0">
                <a:hlinkClick r:id="rId3" action="ppaction://hlinkfile"/>
              </a:rPr>
              <a:t>เสนอโครงการ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112359"/>
            <a:ext cx="388843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/>
              <a:t>แบบฟอร์มปะหน้า</a:t>
            </a:r>
            <a:r>
              <a:rPr lang="th-TH" b="1" dirty="0" smtClean="0">
                <a:hlinkClick r:id="rId4" action="ppaction://hlinkfile"/>
              </a:rPr>
              <a:t>เสนอโครงการ</a:t>
            </a:r>
            <a:endParaRPr lang="th-T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7347" y="3820387"/>
            <a:ext cx="388843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/>
              <a:t>แบบฟอร์มปะ</a:t>
            </a:r>
            <a:r>
              <a:rPr lang="th-TH" b="1" dirty="0" smtClean="0">
                <a:hlinkClick r:id="rId5" action="ppaction://hlinkfile"/>
              </a:rPr>
              <a:t>หน้าอนุมัติ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7347" y="4581128"/>
            <a:ext cx="388843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/>
              <a:t>แบบฟอร์ม</a:t>
            </a:r>
            <a:r>
              <a:rPr lang="th-TH" b="1" dirty="0" smtClean="0">
                <a:hlinkClick r:id="rId6" action="ppaction://hlinkfile"/>
              </a:rPr>
              <a:t>หลักฐานเบิกงบ</a:t>
            </a:r>
            <a:endParaRPr lang="th-TH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8963" y="5311959"/>
            <a:ext cx="388843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/>
              <a:t>แบบฟอร์ม</a:t>
            </a:r>
            <a:r>
              <a:rPr lang="th-TH" b="1" dirty="0" smtClean="0">
                <a:hlinkClick r:id="rId7" action="ppaction://hlinkfile"/>
              </a:rPr>
              <a:t>รายงานผล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05853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0304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44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การจัดทำรายงานสรุปผลโครงการ และการ</a:t>
            </a:r>
            <a:r>
              <a:rPr lang="th-TH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จัดทำเอกสาร</a:t>
            </a:r>
            <a:r>
              <a:rPr lang="th-TH" sz="44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ทางการเงินเพื่อประกอบรายงานโครงการ”</a:t>
            </a:r>
            <a:r>
              <a:rPr lang="th-TH" sz="4400" b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b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endParaRPr lang="th-TH" b="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060848"/>
            <a:ext cx="496855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แบบฟอร์ม</a:t>
            </a:r>
            <a:r>
              <a:rPr lang="th-TH" dirty="0" smtClean="0">
                <a:hlinkClick r:id="rId2" action="ppaction://hlinkfile"/>
              </a:rPr>
              <a:t>รายงานผล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996952"/>
            <a:ext cx="496855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แบบฟอร์มปะหน้า</a:t>
            </a:r>
            <a:r>
              <a:rPr lang="th-TH" dirty="0" smtClean="0">
                <a:hlinkClick r:id="rId3" action="ppaction://hlinkfile"/>
              </a:rPr>
              <a:t>รายงานผล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704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445624" cy="280831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40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นำเสนอแลกเปลี่ยนเรียนรู้ พร้อมรับฟังข้อคิดเห็นและข้อเสนอแนะเกี่ยวกับการจัดทำโครงการ และการรายงานผลการดำเนินโครงการ</a:t>
            </a:r>
            <a:br>
              <a:rPr lang="th-TH" sz="440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678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 descr="C:\Users\KAMPUAN\Desktop\picงานสปสช.ปี63\124780788_370866804333294_6065778921305738310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4" y="1941249"/>
            <a:ext cx="4379200" cy="324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 descr="D:\ภาพถ่าย\ภาพกิจกรรม 63\picประชุม63\picประชุมสปสช.1.63 31.10.62\74647613_484830158787351_9176369606984466432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22" y="1941249"/>
            <a:ext cx="5184970" cy="325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924303"/>
            <a:ext cx="914400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th-TH" sz="14500" b="1" dirty="0">
                <a:ln w="38100">
                  <a:solidFill>
                    <a:srgbClr val="D01A8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LilyUPC" pitchFamily="34" charset="-34"/>
              </a:rPr>
              <a:t>จบการนำเสนอ</a:t>
            </a:r>
          </a:p>
        </p:txBody>
      </p:sp>
      <p:pic>
        <p:nvPicPr>
          <p:cNvPr id="7" name="รูปภาพ 6" descr="D:\ข้อมูลในโทรศัพท์\DCIM\Camera\20191107_1059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4" y="22527"/>
            <a:ext cx="4869758" cy="203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 descr="D:\ข้อมูลในโทรศัพท์\DCIM\Camera\20191118_0932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" y="5104641"/>
            <a:ext cx="3861646" cy="176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 descr="D:\ข้อมูลในโทรศัพท์\DCIM\Camera\20191127_13574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16" y="5104642"/>
            <a:ext cx="2824657" cy="176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 descr="D:\ข้อมูลในโทรศัพท์\DCIM\Camera\20190710_10230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885" y="5104641"/>
            <a:ext cx="2908323" cy="1743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 descr="C:\Users\KAMPUAN\Desktop\picงานสปสช.ปี63\121161019_3552956488077377_3705445664918593412_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912"/>
            <a:ext cx="2520280" cy="203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 descr="C:\Users\KAMPUAN\Desktop\picงานสปสช.ปี63\66256827_2566362470041595_60026943965233152_n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914"/>
            <a:ext cx="2766325" cy="211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85435" y="2843273"/>
            <a:ext cx="8501122" cy="3947629"/>
          </a:xfrm>
          <a:solidFill>
            <a:srgbClr val="000000"/>
          </a:solidFill>
        </p:spPr>
        <p:txBody>
          <a:bodyPr>
            <a:normAutofit fontScale="62500" lnSpcReduction="20000"/>
          </a:bodyPr>
          <a:lstStyle/>
          <a:p>
            <a:pPr algn="thaiDi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th-TH" sz="4000" b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Angsana New" pitchFamily="18" charset="-34"/>
                <a:cs typeface="Angsana New" pitchFamily="18" charset="-34"/>
              </a:rPr>
              <a:t>เพื่อส่งเสริมให้ชุมชน กลุ่ม หรือองค์กร ประชาชน และหน่วยงานอื่นมีความรู้ ความเข้าใจในระเบียบและวิธีการนำเสนอโครงการตามหลักเกณฑ์ที่คณะกรรมการหลักประกันสุขภาพแห่งชาติกำหนด</a:t>
            </a:r>
          </a:p>
          <a:p>
            <a:pPr algn="thaiDist">
              <a:spcBef>
                <a:spcPts val="1200"/>
              </a:spcBef>
              <a:spcAft>
                <a:spcPts val="1200"/>
              </a:spcAft>
            </a:pPr>
            <a:r>
              <a:rPr lang="th-TH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เพื่อส่งเสริมให้ชุมชน กลุ่ม หรือองค์กร ประชาชน และหน่วยงาน</a:t>
            </a:r>
            <a:r>
              <a:rPr lang="th-TH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อื่นเข้ามามีบทบาทและมีส่วนร่วมในการจัดทำโครงการ/แผนงาน/กิจกรรม</a:t>
            </a:r>
          </a:p>
          <a:p>
            <a:pPr algn="thaiDist">
              <a:spcBef>
                <a:spcPts val="1200"/>
              </a:spcBef>
              <a:spcAft>
                <a:spcPts val="1200"/>
              </a:spcAft>
            </a:pPr>
            <a:r>
              <a:rPr lang="th-TH" sz="40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เพื่อเพิ่มประสิทธิภาพในการเขียนโครงการให้กับกลุ่มผู้ขอรับการสนับสนุนงบประมาณจากกองทุน</a:t>
            </a:r>
          </a:p>
          <a:p>
            <a:pPr algn="thaiDist">
              <a:spcBef>
                <a:spcPts val="1200"/>
              </a:spcBef>
              <a:spcAft>
                <a:spcPts val="1200"/>
              </a:spcAft>
            </a:pPr>
            <a:r>
              <a:rPr lang="th-TH" sz="4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เพื่อนำแผนงาน/โครงการของชุมชน หน่วยงาน องค์กร มากำหนดแนวทางและใช้เป็นเครื่องมือในการพัฒนาสุขภาพของประชาชนในพื้นที่เทศบาลตำบลกำพวน</a:t>
            </a:r>
          </a:p>
          <a:p>
            <a:pPr algn="thaiDist" eaLnBrk="1" hangingPunct="1"/>
            <a:endParaRPr lang="th-TH" sz="40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bg2">
              <a:lumMod val="90000"/>
            </a:schemeClr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วัตถุประสงค์ของการดำเนินโครงการ</a:t>
            </a:r>
            <a:endParaRPr lang="th-TH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116441096_290677652000827_779825006847224977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73482"/>
            <a:ext cx="3265166" cy="1920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 descr="C:\Users\KAMPUAN\Desktop\picงานสปสช.ปี63\124608804_382557836131141_5597013469861262153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20" y="886914"/>
            <a:ext cx="2675080" cy="190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 descr="C:\Users\KAMPUAN\Desktop\picชมรมฟุตบอลปี63\12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482"/>
            <a:ext cx="2549525" cy="192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 descr="C:\Users\KAMPUAN\Desktop\119702204_614978809385543_190843110225085151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18" y="864513"/>
            <a:ext cx="2729865" cy="192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00413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12968" cy="928694"/>
          </a:xfrm>
          <a:solidFill>
            <a:srgbClr val="7030A0"/>
          </a:solidFill>
          <a:ln w="76200">
            <a:solidFill>
              <a:srgbClr val="7030A0"/>
            </a:solidFill>
          </a:ln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ประโยชน์ที่</a:t>
            </a:r>
            <a:r>
              <a:rPr lang="th-TH" sz="54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คาดว่าจะได้รับ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8784976" cy="5472608"/>
          </a:xfrm>
          <a:solidFill>
            <a:srgbClr val="000000"/>
          </a:solidFill>
        </p:spPr>
        <p:txBody>
          <a:bodyPr>
            <a:noAutofit/>
          </a:bodyPr>
          <a:lstStyle/>
          <a:p>
            <a:pPr marL="448056" indent="-384048" algn="thaiDi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h-TH" sz="30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ชุมชมกลุ่มหรือองค์กรประชาชนและหน่วยงานอื่นมีความรู้ ความเข้าใจในระเบียบหลักเกณฑ์ที่คณะกรรมการหลักประกันสุขภาพแห่งชาติกำหนด</a:t>
            </a:r>
          </a:p>
          <a:p>
            <a:pPr marL="448056" indent="-384048" algn="thaiDi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h-TH" sz="3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ชุมชน กลุ่ม หรือองค์กร หรือประชาชน และหน่วยงานอื่นเข้ามามีบทบาทและมีส่วนร่วมในการจัดทำแผน/โครงการ/กิจกรรมสุขภาพของประชาชน</a:t>
            </a:r>
          </a:p>
          <a:p>
            <a:pPr marL="448056" indent="-384048" algn="thaiDi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h-TH" sz="3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กองทุนหลักประกันสุขภาพเทศบาลตำบลกำพวน สามารถนำแผนงาน/โครงการของชุมชนมากำหนดแนวทางและใช้เป็นเครื่องมือในการพัฒนาสุขภาวะของประชาชนในพื้นที่เทศบาลตำบลกำพวน</a:t>
            </a:r>
          </a:p>
          <a:p>
            <a:pPr marL="448056" indent="-384048" algn="thaiDi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h-TH" sz="3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0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เทศบาลตำบลกำพวนได้รับความร่วมมือจากชุมชน/องค์กร ในการขับเคลื่อนกิจกรรมการส่งเสริมสุขภาพ การป้องกันโรค การฟื้นฟูสมรรถภาพของประชาชน</a:t>
            </a:r>
          </a:p>
          <a:p>
            <a:pPr marL="448056" indent="-384048" algn="thaiDi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h-TH" sz="3000" dirty="0" smtClean="0">
                <a:ln>
                  <a:solidFill>
                    <a:srgbClr val="92D050"/>
                  </a:solidFill>
                </a:ln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การบริหารจัดการกองทุนหลักประกันสุขภาพเทศบาลตำบลกำพวน บังเกิดผลสัมฤทธิ์และเกิดประโยชน์สูงสุดต่อท้องถิ่น</a:t>
            </a:r>
            <a:endParaRPr lang="th-TH" sz="3000" dirty="0" smtClean="0">
              <a:ln>
                <a:solidFill>
                  <a:srgbClr val="92D050"/>
                </a:solidFill>
              </a:ln>
              <a:solidFill>
                <a:srgbClr val="92D05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549940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0413"/>
            <a:ext cx="7272808" cy="1196752"/>
          </a:xfrm>
          <a:prstGeom prst="pentagon">
            <a:avLst/>
          </a:prstGeom>
          <a:solidFill>
            <a:srgbClr val="00B0F0"/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ตารางการฝึกอบรม</a:t>
            </a:r>
            <a:endParaRPr lang="th-TH" sz="4400" b="1" i="1" dirty="0" smtClean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640960" cy="5472608"/>
          </a:xfrm>
          <a:solidFill>
            <a:schemeClr val="tx1"/>
          </a:solidFill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th-TH" sz="3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บรรยาย  เรื่อง แนวทางการจัดสรรงบประมาณตามประกาศคณะกรรมการกองทุนหลักประกันสุขภาพแห่งชาติ เรื่อง “หลักเกณฑ์เพื่อสนับสนุนให้องค์กรปกครองส่วนท้องถิ่นดำเนินงานและบริหารจัดการระบบหลักประกันสุขภาพในระดับท้องถิ่นหรือพื้นที่ พ.ศ.</a:t>
            </a:r>
            <a:r>
              <a:rPr lang="en-US" sz="3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2561</a:t>
            </a:r>
            <a:r>
              <a:rPr lang="th-TH" sz="3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”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th-TH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บรรยาย เรื่อง “หลักการเขียนข้อเสนอโครงการ เทคนิค และขั้นตอนการเสนอโครงการเพื่อขอรับการสนับสนุนงบประมาณจากกองทุนหลักประกันสุขภาพ </a:t>
            </a:r>
            <a:r>
              <a:rPr lang="th-TH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ทต</a:t>
            </a:r>
            <a:r>
              <a:rPr lang="th-TH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.กำพวน”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th-TH" sz="3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บรรยาย เรื่อง “การจัดทำรายงานสรุปผลโครงการ และการจัดทำเอกสารทางการเงินเพื่อประกอบรายงานโครงการ”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th-TH" sz="3000" b="1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นำเสนอแลกเปลี่ยนเรียนรู้ พร้อมรับฟังข้อคิดเห็นและข้อเสนอแนะเกี่ยวกับการจัดทำโครงการ และการรายงานผลการดำเนินโครงการ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2285914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ภาพถ่าย\ภาพถ่ายกิจกรรม 59\ประชุมสปสช.59\ประชุม สปสช.59ครั้งที่2.59\DSCF8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68" y="4213447"/>
            <a:ext cx="3834724" cy="2618153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glow rad="101600">
              <a:srgbClr val="00B0F0">
                <a:alpha val="60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323528" y="2780948"/>
            <a:ext cx="8640960" cy="771346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UPC" pitchFamily="18" charset="-34"/>
                <a:cs typeface="AngsanaUPC" pitchFamily="18" charset="-34"/>
                <a:hlinkClick r:id="rId3" action="ppaction://hlinkfile"/>
              </a:rPr>
              <a:t>ประกาศคณะกรรมการ</a:t>
            </a:r>
            <a:r>
              <a:rPr lang="th-TH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กองทุนหลักประกันสุขภาพแห่งชาติ</a:t>
            </a:r>
            <a:endParaRPr lang="th-TH" sz="3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" y="0"/>
            <a:ext cx="9143225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บรรยาย  เรื่อง แนวทางการจัดสรรงบประมาณตามประกาศคณะกรรมการกองทุนหลักประกันสุขภาพแห่งชาติ  เรื่อง “หลักเกณฑ์เพื่อสนับสนุนให้องค์กรปกครองส่วนท้องถิ่นดำเนินงานและบริหารจัดการระบบหลักประกันสุขภาพในระดับท้องถิ่นหรือพื้นที่ พ.ศ.</a:t>
            </a:r>
            <a:r>
              <a:rPr lang="en-US" sz="3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2561</a:t>
            </a:r>
            <a:r>
              <a:rPr lang="th-TH" sz="3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endParaRPr lang="th-TH" sz="3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5" name="รูปภาพ 14" descr="C:\Users\KAMPUAN\Desktop\picงานสปสช.ปี63\121460271_3552956284744064_6929210949067242035_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" y="3789039"/>
            <a:ext cx="2699018" cy="1825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รูปภาพ 17" descr="C:\Users\KAMPUAN\Desktop\picงานสปสช.ปี63\49690867_2283565798321265_3355450552984010752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57" y="3737369"/>
            <a:ext cx="2578841" cy="187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3969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539552" y="1818233"/>
            <a:ext cx="7786713" cy="2357437"/>
          </a:xfrm>
        </p:spPr>
        <p:txBody>
          <a:bodyPr/>
          <a:lstStyle/>
          <a:p>
            <a:pPr eaLnBrk="1" hangingPunct="1">
              <a:buNone/>
            </a:pPr>
            <a:r>
              <a:rPr lang="th-TH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Wingdings 3"/>
              </a:rPr>
              <a:t></a:t>
            </a:r>
            <a:r>
              <a:rPr lang="th-TH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Wingdings 3"/>
              </a:rPr>
              <a:t>การจ่ายเงินออกจากกองทุน มีอยู่ 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Wingdings 3"/>
              </a:rPr>
              <a:t>5</a:t>
            </a:r>
            <a:r>
              <a:rPr lang="th-TH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Wingdings 3"/>
              </a:rPr>
              <a:t> ลักษณะภายใต้ </a:t>
            </a:r>
            <a:r>
              <a:rPr lang="th-TH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Wingdings 3"/>
                <a:hlinkClick r:id="rId2" action="ppaction://hlinkfile"/>
              </a:rPr>
              <a:t>ข้อ 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Wingdings 3"/>
                <a:hlinkClick r:id="rId2" action="ppaction://hlinkfile"/>
              </a:rPr>
              <a:t>10</a:t>
            </a:r>
            <a:endParaRPr lang="en-US" sz="32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  <a:sym typeface="Wingdings 3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b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การเขียนข้อเสนอโครงการเพื่อขอรับงบประมาณ</a:t>
            </a:r>
            <a:br>
              <a:rPr lang="th-TH" sz="4800" b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800" b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จากกองทุนหลักประกันสุขภาพเทศบาลตำบลกำพวน</a:t>
            </a:r>
            <a:endParaRPr lang="th-TH" sz="4800" b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 descr="DSCF8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404686"/>
            <a:ext cx="4549739" cy="3412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9" y="2996952"/>
            <a:ext cx="4976041" cy="373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89516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73616" cy="1143000"/>
          </a:xfrm>
          <a:prstGeom prst="bevel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h-TH" sz="4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หลักการบริหารจัดการแผนงานโครงการของกองทุน</a:t>
            </a:r>
            <a:endParaRPr lang="th-TH" sz="4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916832"/>
            <a:ext cx="5400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dirty="0" smtClean="0">
                <a:solidFill>
                  <a:srgbClr val="FF0000"/>
                </a:solidFill>
                <a:hlinkClick r:id="rId2" action="ppaction://hlinkfile"/>
              </a:rPr>
              <a:t>หลักการจัดการ</a:t>
            </a:r>
            <a:r>
              <a:rPr lang="th-TH" sz="4400" dirty="0" smtClean="0">
                <a:solidFill>
                  <a:srgbClr val="FF0000"/>
                </a:solidFill>
              </a:rPr>
              <a:t>แผนงานกองทุน</a:t>
            </a:r>
            <a:endParaRPr lang="th-TH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50878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หลักการเสนอโครงการเสนอกรรมการกองทุนฯ </a:t>
            </a:r>
            <a:br>
              <a:rPr lang="th-TH" sz="4800" b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800" b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เพื่อขอรับงบประมาณ</a:t>
            </a:r>
            <a:endParaRPr lang="en-US" sz="4800" b="1" dirty="0"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/>
          </a:p>
        </p:txBody>
      </p:sp>
      <p:grpSp>
        <p:nvGrpSpPr>
          <p:cNvPr id="2" name="Group 153"/>
          <p:cNvGrpSpPr>
            <a:grpSpLocks/>
          </p:cNvGrpSpPr>
          <p:nvPr/>
        </p:nvGrpSpPr>
        <p:grpSpPr bwMode="auto">
          <a:xfrm>
            <a:off x="292777" y="1799189"/>
            <a:ext cx="8568952" cy="981913"/>
            <a:chOff x="999" y="921"/>
            <a:chExt cx="4224" cy="720"/>
          </a:xfrm>
        </p:grpSpPr>
        <p:sp>
          <p:nvSpPr>
            <p:cNvPr id="85146" name="Freeform 154"/>
            <p:cNvSpPr>
              <a:spLocks/>
            </p:cNvSpPr>
            <p:nvPr/>
          </p:nvSpPr>
          <p:spPr bwMode="gray">
            <a:xfrm>
              <a:off x="999" y="921"/>
              <a:ext cx="4224" cy="720"/>
            </a:xfrm>
            <a:custGeom>
              <a:avLst/>
              <a:gdLst/>
              <a:ahLst/>
              <a:cxnLst>
                <a:cxn ang="0">
                  <a:pos x="266" y="42"/>
                </a:cxn>
                <a:cxn ang="0">
                  <a:pos x="107" y="103"/>
                </a:cxn>
                <a:cxn ang="0">
                  <a:pos x="69" y="200"/>
                </a:cxn>
                <a:cxn ang="0">
                  <a:pos x="38" y="235"/>
                </a:cxn>
                <a:cxn ang="0">
                  <a:pos x="15" y="332"/>
                </a:cxn>
                <a:cxn ang="0">
                  <a:pos x="38" y="447"/>
                </a:cxn>
                <a:cxn ang="0">
                  <a:pos x="198" y="587"/>
                </a:cxn>
                <a:cxn ang="0">
                  <a:pos x="568" y="655"/>
                </a:cxn>
                <a:cxn ang="0">
                  <a:pos x="928" y="699"/>
                </a:cxn>
                <a:cxn ang="0">
                  <a:pos x="1751" y="746"/>
                </a:cxn>
                <a:cxn ang="0">
                  <a:pos x="2388" y="739"/>
                </a:cxn>
                <a:cxn ang="0">
                  <a:pos x="2624" y="761"/>
                </a:cxn>
                <a:cxn ang="0">
                  <a:pos x="3030" y="737"/>
                </a:cxn>
                <a:cxn ang="0">
                  <a:pos x="3707" y="640"/>
                </a:cxn>
                <a:cxn ang="0">
                  <a:pos x="4057" y="579"/>
                </a:cxn>
                <a:cxn ang="0">
                  <a:pos x="4225" y="526"/>
                </a:cxn>
                <a:cxn ang="0">
                  <a:pos x="4331" y="508"/>
                </a:cxn>
                <a:cxn ang="0">
                  <a:pos x="4225" y="491"/>
                </a:cxn>
                <a:cxn ang="0">
                  <a:pos x="4346" y="526"/>
                </a:cxn>
                <a:cxn ang="0">
                  <a:pos x="4643" y="455"/>
                </a:cxn>
                <a:cxn ang="0">
                  <a:pos x="4849" y="341"/>
                </a:cxn>
                <a:cxn ang="0">
                  <a:pos x="4674" y="279"/>
                </a:cxn>
                <a:cxn ang="0">
                  <a:pos x="4110" y="297"/>
                </a:cxn>
                <a:cxn ang="0">
                  <a:pos x="4293" y="297"/>
                </a:cxn>
                <a:cxn ang="0">
                  <a:pos x="4651" y="200"/>
                </a:cxn>
                <a:cxn ang="0">
                  <a:pos x="4514" y="147"/>
                </a:cxn>
                <a:cxn ang="0">
                  <a:pos x="3920" y="174"/>
                </a:cxn>
                <a:cxn ang="0">
                  <a:pos x="3966" y="147"/>
                </a:cxn>
                <a:cxn ang="0">
                  <a:pos x="3578" y="121"/>
                </a:cxn>
                <a:cxn ang="0">
                  <a:pos x="3159" y="165"/>
                </a:cxn>
                <a:cxn ang="0">
                  <a:pos x="2260" y="187"/>
                </a:cxn>
                <a:cxn ang="0">
                  <a:pos x="1880" y="175"/>
                </a:cxn>
                <a:cxn ang="0">
                  <a:pos x="1460" y="175"/>
                </a:cxn>
                <a:cxn ang="0">
                  <a:pos x="967" y="130"/>
                </a:cxn>
                <a:cxn ang="0">
                  <a:pos x="746" y="59"/>
                </a:cxn>
                <a:cxn ang="0">
                  <a:pos x="472" y="6"/>
                </a:cxn>
                <a:cxn ang="0">
                  <a:pos x="306" y="4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85147" name="Rectangle 155"/>
            <p:cNvSpPr>
              <a:spLocks noChangeArrowheads="1"/>
            </p:cNvSpPr>
            <p:nvPr/>
          </p:nvSpPr>
          <p:spPr bwMode="gray">
            <a:xfrm>
              <a:off x="1077" y="1097"/>
              <a:ext cx="406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1.</a:t>
              </a:r>
              <a:r>
                <a:rPr lang="th-T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ใช้แบบเสนอแผนงาน/โครงการ ที่สำนักงานหลักประกันสุขภาพแห่งชาติกำหนด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3" name="Group 156"/>
          <p:cNvGrpSpPr>
            <a:grpSpLocks/>
          </p:cNvGrpSpPr>
          <p:nvPr/>
        </p:nvGrpSpPr>
        <p:grpSpPr bwMode="auto">
          <a:xfrm>
            <a:off x="299638" y="3133993"/>
            <a:ext cx="8568952" cy="908975"/>
            <a:chOff x="1680" y="1207"/>
            <a:chExt cx="2832" cy="296"/>
          </a:xfrm>
        </p:grpSpPr>
        <p:sp>
          <p:nvSpPr>
            <p:cNvPr id="85149" name="Freeform 157"/>
            <p:cNvSpPr>
              <a:spLocks/>
            </p:cNvSpPr>
            <p:nvPr/>
          </p:nvSpPr>
          <p:spPr bwMode="gray">
            <a:xfrm>
              <a:off x="1680" y="1207"/>
              <a:ext cx="2832" cy="296"/>
            </a:xfrm>
            <a:custGeom>
              <a:avLst/>
              <a:gdLst/>
              <a:ahLst/>
              <a:cxnLst>
                <a:cxn ang="0">
                  <a:pos x="266" y="42"/>
                </a:cxn>
                <a:cxn ang="0">
                  <a:pos x="107" y="103"/>
                </a:cxn>
                <a:cxn ang="0">
                  <a:pos x="69" y="200"/>
                </a:cxn>
                <a:cxn ang="0">
                  <a:pos x="38" y="235"/>
                </a:cxn>
                <a:cxn ang="0">
                  <a:pos x="15" y="332"/>
                </a:cxn>
                <a:cxn ang="0">
                  <a:pos x="38" y="447"/>
                </a:cxn>
                <a:cxn ang="0">
                  <a:pos x="198" y="587"/>
                </a:cxn>
                <a:cxn ang="0">
                  <a:pos x="568" y="655"/>
                </a:cxn>
                <a:cxn ang="0">
                  <a:pos x="928" y="699"/>
                </a:cxn>
                <a:cxn ang="0">
                  <a:pos x="1751" y="746"/>
                </a:cxn>
                <a:cxn ang="0">
                  <a:pos x="2388" y="739"/>
                </a:cxn>
                <a:cxn ang="0">
                  <a:pos x="2624" y="761"/>
                </a:cxn>
                <a:cxn ang="0">
                  <a:pos x="3030" y="737"/>
                </a:cxn>
                <a:cxn ang="0">
                  <a:pos x="3707" y="640"/>
                </a:cxn>
                <a:cxn ang="0">
                  <a:pos x="4057" y="579"/>
                </a:cxn>
                <a:cxn ang="0">
                  <a:pos x="4225" y="526"/>
                </a:cxn>
                <a:cxn ang="0">
                  <a:pos x="4331" y="508"/>
                </a:cxn>
                <a:cxn ang="0">
                  <a:pos x="4225" y="491"/>
                </a:cxn>
                <a:cxn ang="0">
                  <a:pos x="4346" y="526"/>
                </a:cxn>
                <a:cxn ang="0">
                  <a:pos x="4643" y="455"/>
                </a:cxn>
                <a:cxn ang="0">
                  <a:pos x="4849" y="341"/>
                </a:cxn>
                <a:cxn ang="0">
                  <a:pos x="4674" y="279"/>
                </a:cxn>
                <a:cxn ang="0">
                  <a:pos x="4110" y="297"/>
                </a:cxn>
                <a:cxn ang="0">
                  <a:pos x="4293" y="297"/>
                </a:cxn>
                <a:cxn ang="0">
                  <a:pos x="4651" y="200"/>
                </a:cxn>
                <a:cxn ang="0">
                  <a:pos x="4514" y="147"/>
                </a:cxn>
                <a:cxn ang="0">
                  <a:pos x="3920" y="174"/>
                </a:cxn>
                <a:cxn ang="0">
                  <a:pos x="3966" y="147"/>
                </a:cxn>
                <a:cxn ang="0">
                  <a:pos x="3578" y="121"/>
                </a:cxn>
                <a:cxn ang="0">
                  <a:pos x="3159" y="165"/>
                </a:cxn>
                <a:cxn ang="0">
                  <a:pos x="2260" y="187"/>
                </a:cxn>
                <a:cxn ang="0">
                  <a:pos x="1880" y="175"/>
                </a:cxn>
                <a:cxn ang="0">
                  <a:pos x="1460" y="175"/>
                </a:cxn>
                <a:cxn ang="0">
                  <a:pos x="967" y="130"/>
                </a:cxn>
                <a:cxn ang="0">
                  <a:pos x="746" y="59"/>
                </a:cxn>
                <a:cxn ang="0">
                  <a:pos x="472" y="6"/>
                </a:cxn>
                <a:cxn ang="0">
                  <a:pos x="306" y="4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85150" name="Rectangle 158"/>
            <p:cNvSpPr>
              <a:spLocks noChangeArrowheads="1"/>
            </p:cNvSpPr>
            <p:nvPr/>
          </p:nvSpPr>
          <p:spPr bwMode="gray">
            <a:xfrm>
              <a:off x="1847" y="1270"/>
              <a:ext cx="2244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2.</a:t>
              </a:r>
              <a:r>
                <a:rPr lang="th-T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กำหนดกิจกรรมให้ชัดเจนว่าจะทำเรื่องอะไร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4" name="Group 159"/>
          <p:cNvGrpSpPr>
            <a:grpSpLocks/>
          </p:cNvGrpSpPr>
          <p:nvPr/>
        </p:nvGrpSpPr>
        <p:grpSpPr bwMode="auto">
          <a:xfrm>
            <a:off x="292776" y="4398225"/>
            <a:ext cx="8744446" cy="1011622"/>
            <a:chOff x="1680" y="1248"/>
            <a:chExt cx="2890" cy="442"/>
          </a:xfrm>
        </p:grpSpPr>
        <p:sp>
          <p:nvSpPr>
            <p:cNvPr id="85152" name="Freeform 160"/>
            <p:cNvSpPr>
              <a:spLocks/>
            </p:cNvSpPr>
            <p:nvPr/>
          </p:nvSpPr>
          <p:spPr bwMode="gray">
            <a:xfrm>
              <a:off x="1680" y="1248"/>
              <a:ext cx="2832" cy="442"/>
            </a:xfrm>
            <a:custGeom>
              <a:avLst/>
              <a:gdLst/>
              <a:ahLst/>
              <a:cxnLst>
                <a:cxn ang="0">
                  <a:pos x="266" y="42"/>
                </a:cxn>
                <a:cxn ang="0">
                  <a:pos x="107" y="103"/>
                </a:cxn>
                <a:cxn ang="0">
                  <a:pos x="69" y="200"/>
                </a:cxn>
                <a:cxn ang="0">
                  <a:pos x="38" y="235"/>
                </a:cxn>
                <a:cxn ang="0">
                  <a:pos x="15" y="332"/>
                </a:cxn>
                <a:cxn ang="0">
                  <a:pos x="38" y="447"/>
                </a:cxn>
                <a:cxn ang="0">
                  <a:pos x="198" y="587"/>
                </a:cxn>
                <a:cxn ang="0">
                  <a:pos x="568" y="655"/>
                </a:cxn>
                <a:cxn ang="0">
                  <a:pos x="928" y="699"/>
                </a:cxn>
                <a:cxn ang="0">
                  <a:pos x="1751" y="746"/>
                </a:cxn>
                <a:cxn ang="0">
                  <a:pos x="2388" y="739"/>
                </a:cxn>
                <a:cxn ang="0">
                  <a:pos x="2624" y="761"/>
                </a:cxn>
                <a:cxn ang="0">
                  <a:pos x="3030" y="737"/>
                </a:cxn>
                <a:cxn ang="0">
                  <a:pos x="3707" y="640"/>
                </a:cxn>
                <a:cxn ang="0">
                  <a:pos x="4057" y="579"/>
                </a:cxn>
                <a:cxn ang="0">
                  <a:pos x="4225" y="526"/>
                </a:cxn>
                <a:cxn ang="0">
                  <a:pos x="4331" y="508"/>
                </a:cxn>
                <a:cxn ang="0">
                  <a:pos x="4225" y="491"/>
                </a:cxn>
                <a:cxn ang="0">
                  <a:pos x="4346" y="526"/>
                </a:cxn>
                <a:cxn ang="0">
                  <a:pos x="4643" y="455"/>
                </a:cxn>
                <a:cxn ang="0">
                  <a:pos x="4849" y="341"/>
                </a:cxn>
                <a:cxn ang="0">
                  <a:pos x="4674" y="279"/>
                </a:cxn>
                <a:cxn ang="0">
                  <a:pos x="4110" y="297"/>
                </a:cxn>
                <a:cxn ang="0">
                  <a:pos x="4293" y="297"/>
                </a:cxn>
                <a:cxn ang="0">
                  <a:pos x="4651" y="200"/>
                </a:cxn>
                <a:cxn ang="0">
                  <a:pos x="4514" y="147"/>
                </a:cxn>
                <a:cxn ang="0">
                  <a:pos x="3920" y="174"/>
                </a:cxn>
                <a:cxn ang="0">
                  <a:pos x="3966" y="147"/>
                </a:cxn>
                <a:cxn ang="0">
                  <a:pos x="3578" y="121"/>
                </a:cxn>
                <a:cxn ang="0">
                  <a:pos x="3159" y="165"/>
                </a:cxn>
                <a:cxn ang="0">
                  <a:pos x="2260" y="187"/>
                </a:cxn>
                <a:cxn ang="0">
                  <a:pos x="1880" y="175"/>
                </a:cxn>
                <a:cxn ang="0">
                  <a:pos x="1460" y="175"/>
                </a:cxn>
                <a:cxn ang="0">
                  <a:pos x="967" y="130"/>
                </a:cxn>
                <a:cxn ang="0">
                  <a:pos x="746" y="59"/>
                </a:cxn>
                <a:cxn ang="0">
                  <a:pos x="472" y="6"/>
                </a:cxn>
                <a:cxn ang="0">
                  <a:pos x="306" y="4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solidFill>
              <a:srgbClr val="453DDB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85153" name="Rectangle 161"/>
            <p:cNvSpPr>
              <a:spLocks noChangeArrowheads="1"/>
            </p:cNvSpPr>
            <p:nvPr/>
          </p:nvSpPr>
          <p:spPr bwMode="gray">
            <a:xfrm>
              <a:off x="1847" y="1348"/>
              <a:ext cx="2723" cy="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3.</a:t>
              </a:r>
              <a:r>
                <a:rPr lang="th-T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กลุ่มเป้าหมายที่จะดำเนินการ หลีกเลี่ยงการทำกิจกรรมที่กลุ่มเป้าหมายต่างกันมาก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5" name="Group 162"/>
          <p:cNvGrpSpPr>
            <a:grpSpLocks/>
          </p:cNvGrpSpPr>
          <p:nvPr/>
        </p:nvGrpSpPr>
        <p:grpSpPr bwMode="auto">
          <a:xfrm>
            <a:off x="407505" y="5609531"/>
            <a:ext cx="8426693" cy="1008112"/>
            <a:chOff x="1680" y="1248"/>
            <a:chExt cx="2832" cy="442"/>
          </a:xfrm>
        </p:grpSpPr>
        <p:sp>
          <p:nvSpPr>
            <p:cNvPr id="85155" name="Freeform 163"/>
            <p:cNvSpPr>
              <a:spLocks/>
            </p:cNvSpPr>
            <p:nvPr/>
          </p:nvSpPr>
          <p:spPr bwMode="gray">
            <a:xfrm>
              <a:off x="1680" y="1248"/>
              <a:ext cx="2832" cy="442"/>
            </a:xfrm>
            <a:custGeom>
              <a:avLst/>
              <a:gdLst/>
              <a:ahLst/>
              <a:cxnLst>
                <a:cxn ang="0">
                  <a:pos x="266" y="42"/>
                </a:cxn>
                <a:cxn ang="0">
                  <a:pos x="107" y="103"/>
                </a:cxn>
                <a:cxn ang="0">
                  <a:pos x="69" y="200"/>
                </a:cxn>
                <a:cxn ang="0">
                  <a:pos x="38" y="235"/>
                </a:cxn>
                <a:cxn ang="0">
                  <a:pos x="15" y="332"/>
                </a:cxn>
                <a:cxn ang="0">
                  <a:pos x="38" y="447"/>
                </a:cxn>
                <a:cxn ang="0">
                  <a:pos x="198" y="587"/>
                </a:cxn>
                <a:cxn ang="0">
                  <a:pos x="568" y="655"/>
                </a:cxn>
                <a:cxn ang="0">
                  <a:pos x="928" y="699"/>
                </a:cxn>
                <a:cxn ang="0">
                  <a:pos x="1751" y="746"/>
                </a:cxn>
                <a:cxn ang="0">
                  <a:pos x="2388" y="739"/>
                </a:cxn>
                <a:cxn ang="0">
                  <a:pos x="2624" y="761"/>
                </a:cxn>
                <a:cxn ang="0">
                  <a:pos x="3030" y="737"/>
                </a:cxn>
                <a:cxn ang="0">
                  <a:pos x="3707" y="640"/>
                </a:cxn>
                <a:cxn ang="0">
                  <a:pos x="4057" y="579"/>
                </a:cxn>
                <a:cxn ang="0">
                  <a:pos x="4225" y="526"/>
                </a:cxn>
                <a:cxn ang="0">
                  <a:pos x="4331" y="508"/>
                </a:cxn>
                <a:cxn ang="0">
                  <a:pos x="4225" y="491"/>
                </a:cxn>
                <a:cxn ang="0">
                  <a:pos x="4346" y="526"/>
                </a:cxn>
                <a:cxn ang="0">
                  <a:pos x="4643" y="455"/>
                </a:cxn>
                <a:cxn ang="0">
                  <a:pos x="4849" y="341"/>
                </a:cxn>
                <a:cxn ang="0">
                  <a:pos x="4674" y="279"/>
                </a:cxn>
                <a:cxn ang="0">
                  <a:pos x="4110" y="297"/>
                </a:cxn>
                <a:cxn ang="0">
                  <a:pos x="4293" y="297"/>
                </a:cxn>
                <a:cxn ang="0">
                  <a:pos x="4651" y="200"/>
                </a:cxn>
                <a:cxn ang="0">
                  <a:pos x="4514" y="147"/>
                </a:cxn>
                <a:cxn ang="0">
                  <a:pos x="3920" y="174"/>
                </a:cxn>
                <a:cxn ang="0">
                  <a:pos x="3966" y="147"/>
                </a:cxn>
                <a:cxn ang="0">
                  <a:pos x="3578" y="121"/>
                </a:cxn>
                <a:cxn ang="0">
                  <a:pos x="3159" y="165"/>
                </a:cxn>
                <a:cxn ang="0">
                  <a:pos x="2260" y="187"/>
                </a:cxn>
                <a:cxn ang="0">
                  <a:pos x="1880" y="175"/>
                </a:cxn>
                <a:cxn ang="0">
                  <a:pos x="1460" y="175"/>
                </a:cxn>
                <a:cxn ang="0">
                  <a:pos x="967" y="130"/>
                </a:cxn>
                <a:cxn ang="0">
                  <a:pos x="746" y="59"/>
                </a:cxn>
                <a:cxn ang="0">
                  <a:pos x="472" y="6"/>
                </a:cxn>
                <a:cxn ang="0">
                  <a:pos x="306" y="4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156" name="Rectangle 164"/>
            <p:cNvSpPr>
              <a:spLocks noChangeArrowheads="1"/>
            </p:cNvSpPr>
            <p:nvPr/>
          </p:nvSpPr>
          <p:spPr bwMode="gray">
            <a:xfrm>
              <a:off x="1854" y="1364"/>
              <a:ext cx="2282" cy="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4.</a:t>
              </a:r>
              <a:r>
                <a:rPr lang="th-TH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กิจกรรมที่ดำเนินการอยู่ภายใต้กรอบที่สามารถทำได้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0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50878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หลักการเสนอโครงการเสนอกรรมการกองทุนฯ </a:t>
            </a:r>
            <a:br>
              <a:rPr lang="th-TH" sz="4800" b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800" b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เพื่อขอรับงบประมาณ (ต่อ)</a:t>
            </a:r>
            <a:endParaRPr lang="en-US" sz="4800" b="1" dirty="0"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/>
          </a:p>
        </p:txBody>
      </p:sp>
      <p:grpSp>
        <p:nvGrpSpPr>
          <p:cNvPr id="2" name="Group 153"/>
          <p:cNvGrpSpPr>
            <a:grpSpLocks/>
          </p:cNvGrpSpPr>
          <p:nvPr/>
        </p:nvGrpSpPr>
        <p:grpSpPr bwMode="auto">
          <a:xfrm>
            <a:off x="292777" y="1799189"/>
            <a:ext cx="8568952" cy="981913"/>
            <a:chOff x="999" y="921"/>
            <a:chExt cx="4224" cy="720"/>
          </a:xfrm>
        </p:grpSpPr>
        <p:sp>
          <p:nvSpPr>
            <p:cNvPr id="85146" name="Freeform 154"/>
            <p:cNvSpPr>
              <a:spLocks/>
            </p:cNvSpPr>
            <p:nvPr/>
          </p:nvSpPr>
          <p:spPr bwMode="gray">
            <a:xfrm>
              <a:off x="999" y="921"/>
              <a:ext cx="4224" cy="720"/>
            </a:xfrm>
            <a:custGeom>
              <a:avLst/>
              <a:gdLst/>
              <a:ahLst/>
              <a:cxnLst>
                <a:cxn ang="0">
                  <a:pos x="266" y="42"/>
                </a:cxn>
                <a:cxn ang="0">
                  <a:pos x="107" y="103"/>
                </a:cxn>
                <a:cxn ang="0">
                  <a:pos x="69" y="200"/>
                </a:cxn>
                <a:cxn ang="0">
                  <a:pos x="38" y="235"/>
                </a:cxn>
                <a:cxn ang="0">
                  <a:pos x="15" y="332"/>
                </a:cxn>
                <a:cxn ang="0">
                  <a:pos x="38" y="447"/>
                </a:cxn>
                <a:cxn ang="0">
                  <a:pos x="198" y="587"/>
                </a:cxn>
                <a:cxn ang="0">
                  <a:pos x="568" y="655"/>
                </a:cxn>
                <a:cxn ang="0">
                  <a:pos x="928" y="699"/>
                </a:cxn>
                <a:cxn ang="0">
                  <a:pos x="1751" y="746"/>
                </a:cxn>
                <a:cxn ang="0">
                  <a:pos x="2388" y="739"/>
                </a:cxn>
                <a:cxn ang="0">
                  <a:pos x="2624" y="761"/>
                </a:cxn>
                <a:cxn ang="0">
                  <a:pos x="3030" y="737"/>
                </a:cxn>
                <a:cxn ang="0">
                  <a:pos x="3707" y="640"/>
                </a:cxn>
                <a:cxn ang="0">
                  <a:pos x="4057" y="579"/>
                </a:cxn>
                <a:cxn ang="0">
                  <a:pos x="4225" y="526"/>
                </a:cxn>
                <a:cxn ang="0">
                  <a:pos x="4331" y="508"/>
                </a:cxn>
                <a:cxn ang="0">
                  <a:pos x="4225" y="491"/>
                </a:cxn>
                <a:cxn ang="0">
                  <a:pos x="4346" y="526"/>
                </a:cxn>
                <a:cxn ang="0">
                  <a:pos x="4643" y="455"/>
                </a:cxn>
                <a:cxn ang="0">
                  <a:pos x="4849" y="341"/>
                </a:cxn>
                <a:cxn ang="0">
                  <a:pos x="4674" y="279"/>
                </a:cxn>
                <a:cxn ang="0">
                  <a:pos x="4110" y="297"/>
                </a:cxn>
                <a:cxn ang="0">
                  <a:pos x="4293" y="297"/>
                </a:cxn>
                <a:cxn ang="0">
                  <a:pos x="4651" y="200"/>
                </a:cxn>
                <a:cxn ang="0">
                  <a:pos x="4514" y="147"/>
                </a:cxn>
                <a:cxn ang="0">
                  <a:pos x="3920" y="174"/>
                </a:cxn>
                <a:cxn ang="0">
                  <a:pos x="3966" y="147"/>
                </a:cxn>
                <a:cxn ang="0">
                  <a:pos x="3578" y="121"/>
                </a:cxn>
                <a:cxn ang="0">
                  <a:pos x="3159" y="165"/>
                </a:cxn>
                <a:cxn ang="0">
                  <a:pos x="2260" y="187"/>
                </a:cxn>
                <a:cxn ang="0">
                  <a:pos x="1880" y="175"/>
                </a:cxn>
                <a:cxn ang="0">
                  <a:pos x="1460" y="175"/>
                </a:cxn>
                <a:cxn ang="0">
                  <a:pos x="967" y="130"/>
                </a:cxn>
                <a:cxn ang="0">
                  <a:pos x="746" y="59"/>
                </a:cxn>
                <a:cxn ang="0">
                  <a:pos x="472" y="6"/>
                </a:cxn>
                <a:cxn ang="0">
                  <a:pos x="306" y="4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85147" name="Rectangle 155"/>
            <p:cNvSpPr>
              <a:spLocks noChangeArrowheads="1"/>
            </p:cNvSpPr>
            <p:nvPr/>
          </p:nvSpPr>
          <p:spPr bwMode="gray">
            <a:xfrm>
              <a:off x="1077" y="1097"/>
              <a:ext cx="4068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5. </a:t>
              </a:r>
              <a:r>
                <a:rPr lang="th-T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กำหนดวัตถุประสงค์ในการดำเนินงานให้ชัดเจน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3" name="Group 156"/>
          <p:cNvGrpSpPr>
            <a:grpSpLocks/>
          </p:cNvGrpSpPr>
          <p:nvPr/>
        </p:nvGrpSpPr>
        <p:grpSpPr bwMode="auto">
          <a:xfrm>
            <a:off x="299638" y="3133993"/>
            <a:ext cx="8568952" cy="908975"/>
            <a:chOff x="1680" y="1207"/>
            <a:chExt cx="2832" cy="296"/>
          </a:xfrm>
        </p:grpSpPr>
        <p:sp>
          <p:nvSpPr>
            <p:cNvPr id="85149" name="Freeform 157"/>
            <p:cNvSpPr>
              <a:spLocks/>
            </p:cNvSpPr>
            <p:nvPr/>
          </p:nvSpPr>
          <p:spPr bwMode="gray">
            <a:xfrm>
              <a:off x="1680" y="1207"/>
              <a:ext cx="2832" cy="296"/>
            </a:xfrm>
            <a:custGeom>
              <a:avLst/>
              <a:gdLst/>
              <a:ahLst/>
              <a:cxnLst>
                <a:cxn ang="0">
                  <a:pos x="266" y="42"/>
                </a:cxn>
                <a:cxn ang="0">
                  <a:pos x="107" y="103"/>
                </a:cxn>
                <a:cxn ang="0">
                  <a:pos x="69" y="200"/>
                </a:cxn>
                <a:cxn ang="0">
                  <a:pos x="38" y="235"/>
                </a:cxn>
                <a:cxn ang="0">
                  <a:pos x="15" y="332"/>
                </a:cxn>
                <a:cxn ang="0">
                  <a:pos x="38" y="447"/>
                </a:cxn>
                <a:cxn ang="0">
                  <a:pos x="198" y="587"/>
                </a:cxn>
                <a:cxn ang="0">
                  <a:pos x="568" y="655"/>
                </a:cxn>
                <a:cxn ang="0">
                  <a:pos x="928" y="699"/>
                </a:cxn>
                <a:cxn ang="0">
                  <a:pos x="1751" y="746"/>
                </a:cxn>
                <a:cxn ang="0">
                  <a:pos x="2388" y="739"/>
                </a:cxn>
                <a:cxn ang="0">
                  <a:pos x="2624" y="761"/>
                </a:cxn>
                <a:cxn ang="0">
                  <a:pos x="3030" y="737"/>
                </a:cxn>
                <a:cxn ang="0">
                  <a:pos x="3707" y="640"/>
                </a:cxn>
                <a:cxn ang="0">
                  <a:pos x="4057" y="579"/>
                </a:cxn>
                <a:cxn ang="0">
                  <a:pos x="4225" y="526"/>
                </a:cxn>
                <a:cxn ang="0">
                  <a:pos x="4331" y="508"/>
                </a:cxn>
                <a:cxn ang="0">
                  <a:pos x="4225" y="491"/>
                </a:cxn>
                <a:cxn ang="0">
                  <a:pos x="4346" y="526"/>
                </a:cxn>
                <a:cxn ang="0">
                  <a:pos x="4643" y="455"/>
                </a:cxn>
                <a:cxn ang="0">
                  <a:pos x="4849" y="341"/>
                </a:cxn>
                <a:cxn ang="0">
                  <a:pos x="4674" y="279"/>
                </a:cxn>
                <a:cxn ang="0">
                  <a:pos x="4110" y="297"/>
                </a:cxn>
                <a:cxn ang="0">
                  <a:pos x="4293" y="297"/>
                </a:cxn>
                <a:cxn ang="0">
                  <a:pos x="4651" y="200"/>
                </a:cxn>
                <a:cxn ang="0">
                  <a:pos x="4514" y="147"/>
                </a:cxn>
                <a:cxn ang="0">
                  <a:pos x="3920" y="174"/>
                </a:cxn>
                <a:cxn ang="0">
                  <a:pos x="3966" y="147"/>
                </a:cxn>
                <a:cxn ang="0">
                  <a:pos x="3578" y="121"/>
                </a:cxn>
                <a:cxn ang="0">
                  <a:pos x="3159" y="165"/>
                </a:cxn>
                <a:cxn ang="0">
                  <a:pos x="2260" y="187"/>
                </a:cxn>
                <a:cxn ang="0">
                  <a:pos x="1880" y="175"/>
                </a:cxn>
                <a:cxn ang="0">
                  <a:pos x="1460" y="175"/>
                </a:cxn>
                <a:cxn ang="0">
                  <a:pos x="967" y="130"/>
                </a:cxn>
                <a:cxn ang="0">
                  <a:pos x="746" y="59"/>
                </a:cxn>
                <a:cxn ang="0">
                  <a:pos x="472" y="6"/>
                </a:cxn>
                <a:cxn ang="0">
                  <a:pos x="306" y="4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85150" name="Rectangle 158"/>
            <p:cNvSpPr>
              <a:spLocks noChangeArrowheads="1"/>
            </p:cNvSpPr>
            <p:nvPr/>
          </p:nvSpPr>
          <p:spPr bwMode="gray">
            <a:xfrm>
              <a:off x="1847" y="1270"/>
              <a:ext cx="2244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6. </a:t>
              </a:r>
              <a:r>
                <a:rPr lang="th-T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แจงรายการ และอัตราค่าใช้จ่ายที่จะเสนอต่อกรรมการกองทุน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4" name="Group 159"/>
          <p:cNvGrpSpPr>
            <a:grpSpLocks/>
          </p:cNvGrpSpPr>
          <p:nvPr/>
        </p:nvGrpSpPr>
        <p:grpSpPr bwMode="auto">
          <a:xfrm>
            <a:off x="292776" y="4398225"/>
            <a:ext cx="8744446" cy="1011622"/>
            <a:chOff x="1680" y="1248"/>
            <a:chExt cx="2890" cy="442"/>
          </a:xfrm>
        </p:grpSpPr>
        <p:sp>
          <p:nvSpPr>
            <p:cNvPr id="85152" name="Freeform 160"/>
            <p:cNvSpPr>
              <a:spLocks/>
            </p:cNvSpPr>
            <p:nvPr/>
          </p:nvSpPr>
          <p:spPr bwMode="gray">
            <a:xfrm>
              <a:off x="1680" y="1248"/>
              <a:ext cx="2832" cy="442"/>
            </a:xfrm>
            <a:custGeom>
              <a:avLst/>
              <a:gdLst/>
              <a:ahLst/>
              <a:cxnLst>
                <a:cxn ang="0">
                  <a:pos x="266" y="42"/>
                </a:cxn>
                <a:cxn ang="0">
                  <a:pos x="107" y="103"/>
                </a:cxn>
                <a:cxn ang="0">
                  <a:pos x="69" y="200"/>
                </a:cxn>
                <a:cxn ang="0">
                  <a:pos x="38" y="235"/>
                </a:cxn>
                <a:cxn ang="0">
                  <a:pos x="15" y="332"/>
                </a:cxn>
                <a:cxn ang="0">
                  <a:pos x="38" y="447"/>
                </a:cxn>
                <a:cxn ang="0">
                  <a:pos x="198" y="587"/>
                </a:cxn>
                <a:cxn ang="0">
                  <a:pos x="568" y="655"/>
                </a:cxn>
                <a:cxn ang="0">
                  <a:pos x="928" y="699"/>
                </a:cxn>
                <a:cxn ang="0">
                  <a:pos x="1751" y="746"/>
                </a:cxn>
                <a:cxn ang="0">
                  <a:pos x="2388" y="739"/>
                </a:cxn>
                <a:cxn ang="0">
                  <a:pos x="2624" y="761"/>
                </a:cxn>
                <a:cxn ang="0">
                  <a:pos x="3030" y="737"/>
                </a:cxn>
                <a:cxn ang="0">
                  <a:pos x="3707" y="640"/>
                </a:cxn>
                <a:cxn ang="0">
                  <a:pos x="4057" y="579"/>
                </a:cxn>
                <a:cxn ang="0">
                  <a:pos x="4225" y="526"/>
                </a:cxn>
                <a:cxn ang="0">
                  <a:pos x="4331" y="508"/>
                </a:cxn>
                <a:cxn ang="0">
                  <a:pos x="4225" y="491"/>
                </a:cxn>
                <a:cxn ang="0">
                  <a:pos x="4346" y="526"/>
                </a:cxn>
                <a:cxn ang="0">
                  <a:pos x="4643" y="455"/>
                </a:cxn>
                <a:cxn ang="0">
                  <a:pos x="4849" y="341"/>
                </a:cxn>
                <a:cxn ang="0">
                  <a:pos x="4674" y="279"/>
                </a:cxn>
                <a:cxn ang="0">
                  <a:pos x="4110" y="297"/>
                </a:cxn>
                <a:cxn ang="0">
                  <a:pos x="4293" y="297"/>
                </a:cxn>
                <a:cxn ang="0">
                  <a:pos x="4651" y="200"/>
                </a:cxn>
                <a:cxn ang="0">
                  <a:pos x="4514" y="147"/>
                </a:cxn>
                <a:cxn ang="0">
                  <a:pos x="3920" y="174"/>
                </a:cxn>
                <a:cxn ang="0">
                  <a:pos x="3966" y="147"/>
                </a:cxn>
                <a:cxn ang="0">
                  <a:pos x="3578" y="121"/>
                </a:cxn>
                <a:cxn ang="0">
                  <a:pos x="3159" y="165"/>
                </a:cxn>
                <a:cxn ang="0">
                  <a:pos x="2260" y="187"/>
                </a:cxn>
                <a:cxn ang="0">
                  <a:pos x="1880" y="175"/>
                </a:cxn>
                <a:cxn ang="0">
                  <a:pos x="1460" y="175"/>
                </a:cxn>
                <a:cxn ang="0">
                  <a:pos x="967" y="130"/>
                </a:cxn>
                <a:cxn ang="0">
                  <a:pos x="746" y="59"/>
                </a:cxn>
                <a:cxn ang="0">
                  <a:pos x="472" y="6"/>
                </a:cxn>
                <a:cxn ang="0">
                  <a:pos x="306" y="4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solidFill>
              <a:srgbClr val="453DDB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85153" name="Rectangle 161"/>
            <p:cNvSpPr>
              <a:spLocks noChangeArrowheads="1"/>
            </p:cNvSpPr>
            <p:nvPr/>
          </p:nvSpPr>
          <p:spPr bwMode="gray">
            <a:xfrm>
              <a:off x="1847" y="1348"/>
              <a:ext cx="2723" cy="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7.</a:t>
              </a:r>
              <a:r>
                <a:rPr lang="th-T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เรียนรู้การเก็บหลักฐานการจ่ายเงินที่ได้รับการอนุมัติ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5" name="Group 162"/>
          <p:cNvGrpSpPr>
            <a:grpSpLocks/>
          </p:cNvGrpSpPr>
          <p:nvPr/>
        </p:nvGrpSpPr>
        <p:grpSpPr bwMode="auto">
          <a:xfrm>
            <a:off x="179513" y="5609528"/>
            <a:ext cx="8858455" cy="1248472"/>
            <a:chOff x="1680" y="1248"/>
            <a:chExt cx="2899" cy="442"/>
          </a:xfrm>
        </p:grpSpPr>
        <p:sp>
          <p:nvSpPr>
            <p:cNvPr id="85155" name="Freeform 163"/>
            <p:cNvSpPr>
              <a:spLocks/>
            </p:cNvSpPr>
            <p:nvPr/>
          </p:nvSpPr>
          <p:spPr bwMode="gray">
            <a:xfrm>
              <a:off x="1680" y="1248"/>
              <a:ext cx="2832" cy="442"/>
            </a:xfrm>
            <a:custGeom>
              <a:avLst/>
              <a:gdLst/>
              <a:ahLst/>
              <a:cxnLst>
                <a:cxn ang="0">
                  <a:pos x="266" y="42"/>
                </a:cxn>
                <a:cxn ang="0">
                  <a:pos x="107" y="103"/>
                </a:cxn>
                <a:cxn ang="0">
                  <a:pos x="69" y="200"/>
                </a:cxn>
                <a:cxn ang="0">
                  <a:pos x="38" y="235"/>
                </a:cxn>
                <a:cxn ang="0">
                  <a:pos x="15" y="332"/>
                </a:cxn>
                <a:cxn ang="0">
                  <a:pos x="38" y="447"/>
                </a:cxn>
                <a:cxn ang="0">
                  <a:pos x="198" y="587"/>
                </a:cxn>
                <a:cxn ang="0">
                  <a:pos x="568" y="655"/>
                </a:cxn>
                <a:cxn ang="0">
                  <a:pos x="928" y="699"/>
                </a:cxn>
                <a:cxn ang="0">
                  <a:pos x="1751" y="746"/>
                </a:cxn>
                <a:cxn ang="0">
                  <a:pos x="2388" y="739"/>
                </a:cxn>
                <a:cxn ang="0">
                  <a:pos x="2624" y="761"/>
                </a:cxn>
                <a:cxn ang="0">
                  <a:pos x="3030" y="737"/>
                </a:cxn>
                <a:cxn ang="0">
                  <a:pos x="3707" y="640"/>
                </a:cxn>
                <a:cxn ang="0">
                  <a:pos x="4057" y="579"/>
                </a:cxn>
                <a:cxn ang="0">
                  <a:pos x="4225" y="526"/>
                </a:cxn>
                <a:cxn ang="0">
                  <a:pos x="4331" y="508"/>
                </a:cxn>
                <a:cxn ang="0">
                  <a:pos x="4225" y="491"/>
                </a:cxn>
                <a:cxn ang="0">
                  <a:pos x="4346" y="526"/>
                </a:cxn>
                <a:cxn ang="0">
                  <a:pos x="4643" y="455"/>
                </a:cxn>
                <a:cxn ang="0">
                  <a:pos x="4849" y="341"/>
                </a:cxn>
                <a:cxn ang="0">
                  <a:pos x="4674" y="279"/>
                </a:cxn>
                <a:cxn ang="0">
                  <a:pos x="4110" y="297"/>
                </a:cxn>
                <a:cxn ang="0">
                  <a:pos x="4293" y="297"/>
                </a:cxn>
                <a:cxn ang="0">
                  <a:pos x="4651" y="200"/>
                </a:cxn>
                <a:cxn ang="0">
                  <a:pos x="4514" y="147"/>
                </a:cxn>
                <a:cxn ang="0">
                  <a:pos x="3920" y="174"/>
                </a:cxn>
                <a:cxn ang="0">
                  <a:pos x="3966" y="147"/>
                </a:cxn>
                <a:cxn ang="0">
                  <a:pos x="3578" y="121"/>
                </a:cxn>
                <a:cxn ang="0">
                  <a:pos x="3159" y="165"/>
                </a:cxn>
                <a:cxn ang="0">
                  <a:pos x="2260" y="187"/>
                </a:cxn>
                <a:cxn ang="0">
                  <a:pos x="1880" y="175"/>
                </a:cxn>
                <a:cxn ang="0">
                  <a:pos x="1460" y="175"/>
                </a:cxn>
                <a:cxn ang="0">
                  <a:pos x="967" y="130"/>
                </a:cxn>
                <a:cxn ang="0">
                  <a:pos x="746" y="59"/>
                </a:cxn>
                <a:cxn ang="0">
                  <a:pos x="472" y="6"/>
                </a:cxn>
                <a:cxn ang="0">
                  <a:pos x="306" y="4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156" name="Rectangle 164"/>
            <p:cNvSpPr>
              <a:spLocks noChangeArrowheads="1"/>
            </p:cNvSpPr>
            <p:nvPr/>
          </p:nvSpPr>
          <p:spPr bwMode="gray">
            <a:xfrm>
              <a:off x="1717" y="1366"/>
              <a:ext cx="2862" cy="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8.</a:t>
              </a:r>
              <a:r>
                <a:rPr lang="th-TH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วิธีการส่งมอบผลการดำเนินงานตามแผนงาน โครงการที่ได้รับอนุมัติ กลับคืนให้กองทุน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2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3797</TotalTime>
  <Words>629</Words>
  <Application>Microsoft Office PowerPoint</Application>
  <PresentationFormat>นำเสนอทางหน้าจอ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รวมกลุ่ม</vt:lpstr>
      <vt:lpstr>วันที่ 24 ธันวาคม 2563 ณ ห้องประชุมสภาเทศบาลตำบลกำพวน</vt:lpstr>
      <vt:lpstr>วัตถุประสงค์ของการดำเนินโครงการ</vt:lpstr>
      <vt:lpstr>ประโยชน์ที่คาดว่าจะได้รับ</vt:lpstr>
      <vt:lpstr>ตารางการฝึกอบรม</vt:lpstr>
      <vt:lpstr>งานนำเสนอ PowerPoint</vt:lpstr>
      <vt:lpstr>การเขียนข้อเสนอโครงการเพื่อขอรับงบประมาณ จากกองทุนหลักประกันสุขภาพเทศบาลตำบลกำพวน</vt:lpstr>
      <vt:lpstr>หลักการบริหารจัดการแผนงานโครงการของกองทุน</vt:lpstr>
      <vt:lpstr>หลักการเสนอโครงการเสนอกรรมการกองทุนฯ  เพื่อขอรับงบประมาณ</vt:lpstr>
      <vt:lpstr>หลักการเสนอโครงการเสนอกรรมการกองทุนฯ  เพื่อขอรับงบประมาณ (ต่อ)</vt:lpstr>
      <vt:lpstr>โครงการตัวอย่าง</vt:lpstr>
      <vt:lpstr>ตัวอย่างเอกสารเสนอโครงการ เพื่อขอรับงบประมาณจากกองทุน</vt:lpstr>
      <vt:lpstr> “การจัดทำรายงานสรุปผลโครงการ และการจัดทำเอกสารทางการเงินเพื่อประกอบรายงานโครงการ” </vt:lpstr>
      <vt:lpstr> นำเสนอแลกเปลี่ยนเรียนรู้ พร้อมรับฟังข้อคิดเห็นและข้อเสนอแนะเกี่ยวกับการจัดทำโครงการ และการรายงานผลการดำเนินโครงการ 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ยินดีต้อนรับสู่ตำบลกำพวน</dc:title>
  <dc:creator>acer</dc:creator>
  <cp:lastModifiedBy>KAMPUAN</cp:lastModifiedBy>
  <cp:revision>186</cp:revision>
  <dcterms:created xsi:type="dcterms:W3CDTF">2017-02-28T02:54:01Z</dcterms:created>
  <dcterms:modified xsi:type="dcterms:W3CDTF">2020-12-24T01:44:21Z</dcterms:modified>
</cp:coreProperties>
</file>